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5" r:id="rId1"/>
    <p:sldMasterId id="2147483784" r:id="rId2"/>
  </p:sldMasterIdLst>
  <p:sldIdLst>
    <p:sldId id="349" r:id="rId3"/>
    <p:sldId id="350" r:id="rId4"/>
    <p:sldId id="354" r:id="rId5"/>
    <p:sldId id="351" r:id="rId6"/>
    <p:sldId id="352" r:id="rId7"/>
    <p:sldId id="355" r:id="rId8"/>
    <p:sldId id="356" r:id="rId9"/>
    <p:sldId id="311" r:id="rId10"/>
    <p:sldId id="333" r:id="rId11"/>
    <p:sldId id="331" r:id="rId12"/>
    <p:sldId id="329" r:id="rId13"/>
    <p:sldId id="328" r:id="rId14"/>
    <p:sldId id="359" r:id="rId15"/>
    <p:sldId id="357" r:id="rId16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  <p:ext uri="smNativeData">
      <pr:smAppRevision xmlns:pr="smNativeData" xmlns="" dt="1504373115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7DD8-96D2-A68B-9C4B-60DE33056A35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6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0EF2-BCD2-A6F8-9C4B-4AAD40056A1F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5946-08D2-A6AF-9C4B-FEFA17056AAB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w9Ij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4052-1CD2-A6B6-9C4B-EAE30E056ABF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F7D87D22-166E-4363-B984-82CA76835DA0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484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C8AF2868-1C5E-49A2-98F3-8284678193E6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012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6A40893-D25F-4244-94F7-06F5EE701456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375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C08FB62F-769E-4ADC-A374-B9BD8D86CC60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854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486AC69-1A0A-4D83-83FF-89CD29765C18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951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AF701C8-2413-43DB-99BF-818D95131D2A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289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E80E89E-1C6D-43F1-AB94-38AF66B27AA9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68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074F-01D2-A6F1-9C4B-F7A449056AA2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6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5AF5E95-ABF0-4EE4-B484-E8B4136A41F4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273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C760AFD-7452-427C-A213-4752DB8BDC6F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456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7A6AA45-3873-4C5E-BD0F-7511D22ABFF0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796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5DACBD4-56E7-484F-A2EB-609BA1B7D31E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998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B60C6675-E882-4401-80F4-48C8A6626FF1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635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D6FCAEA-C988-484B-B709-F0607FD0A804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372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882877F-9706-450F-91FF-13045A1EB49D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04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QzBD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13BC-F2D2-A6E5-9C4B-04B05D056A51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72BE-F0D2-A684-9C4B-06D13C056A53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Q1BDk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3657-19D2-A6C0-9C4B-EF9578056ABA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3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68C0-8ED2-A69E-9C4B-78CB26056A2D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JzbU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FBRUM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f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5D6E-20D2-A6AB-9C4B-D6FE13056A83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18AA-E4D2-A6EE-9C4B-12BB56056A47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8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9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Q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5F9A-D4D2-A6A9-9C4B-22FC11056A77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VG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wdD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FyaW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ZlY3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1629-67D2-A6E0-9C4B-91B558056AC4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D56B6AF-7877-41AF-B67E-BF10FD4C56B1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42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lang="ru-RU"/>
            </a:pPr>
            <a:r>
              <a:rPr lang="ru-RU" sz="48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 1.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Техническое обслуживание (ТО) оборудования сборных электрических подстанций (ПС).</a:t>
            </a:r>
            <a:endParaRPr lang="ru-RU" altLang="en-US" sz="4800" kern="1200" dirty="0">
              <a:solidFill>
                <a:srgbClr val="000099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716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3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400" dirty="0">
                <a:solidFill>
                  <a:srgbClr val="FF0000"/>
                </a:solidFill>
              </a:rPr>
              <a:t>Во время ТР </a:t>
            </a:r>
            <a:r>
              <a:rPr lang="ru-RU" sz="4400" dirty="0"/>
              <a:t>устраняются обнаруженные при </a:t>
            </a:r>
            <a:r>
              <a:rPr lang="ru-RU" sz="4400" dirty="0">
                <a:solidFill>
                  <a:srgbClr val="FF0000"/>
                </a:solidFill>
              </a:rPr>
              <a:t>ВО</a:t>
            </a:r>
            <a:r>
              <a:rPr lang="ru-RU" sz="4400" dirty="0"/>
              <a:t> неисправности. 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sz="4400" dirty="0">
              <a:solidFill>
                <a:srgbClr val="FF0000"/>
              </a:solidFill>
            </a:endParaRP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400" dirty="0">
                <a:solidFill>
                  <a:srgbClr val="FF0000"/>
                </a:solidFill>
              </a:rPr>
              <a:t>ТР</a:t>
            </a:r>
            <a:r>
              <a:rPr lang="ru-RU" sz="4400" dirty="0"/>
              <a:t> производится с соблюдением технических мероприятий на отключенном и выведенным из работы </a:t>
            </a:r>
            <a:r>
              <a:rPr lang="ru-RU" sz="4400" dirty="0">
                <a:solidFill>
                  <a:srgbClr val="FF0000"/>
                </a:solidFill>
              </a:rPr>
              <a:t>ЭО</a:t>
            </a:r>
            <a:r>
              <a:rPr sz="4400" dirty="0"/>
              <a:t>.</a:t>
            </a:r>
          </a:p>
          <a:p>
            <a:pPr marL="107950" indent="0" algn="just">
              <a:spcBef>
                <a:spcPts val="600"/>
              </a:spcBef>
              <a:buNone/>
              <a:defRPr lang="ru-RU"/>
            </a:pPr>
            <a:endParaRPr lang="ru-RU" b="1" dirty="0">
              <a:latin typeface="Times New Roman" pitchFamily="1" charset="-52"/>
              <a:ea typeface="Calibri" pitchFamily="2" charset="-52"/>
              <a:cs typeface="Calibri" pitchFamily="2" charset="-5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/>
            </a:pPr>
            <a:r>
              <a:rPr lang="ru-RU" sz="4000" b="1" dirty="0">
                <a:solidFill>
                  <a:srgbClr val="FF0000"/>
                </a:solidFill>
                <a:latin typeface="Times New Roman" pitchFamily="1" charset="-52"/>
              </a:rPr>
              <a:t>К ТО относятся аварийно-восстановительные работы</a:t>
            </a:r>
            <a:r>
              <a:rPr lang="ru-RU" sz="4000" b="1" dirty="0">
                <a:latin typeface="Times New Roman" pitchFamily="1" charset="-52"/>
              </a:rPr>
              <a:t>, их объем зависит от тяжести и количества повреждений, появившихся во время аварии сборных ТП.</a:t>
            </a:r>
          </a:p>
          <a:p>
            <a:pPr marL="107950" indent="0">
              <a:spcBef>
                <a:spcPts val="600"/>
              </a:spcBef>
              <a:buNone/>
              <a:defRPr lang="ru-RU"/>
            </a:pPr>
            <a:r>
              <a:rPr lang="ru-RU" sz="4000" b="1" dirty="0">
                <a:solidFill>
                  <a:srgbClr val="FF0000"/>
                </a:solidFill>
                <a:latin typeface="Times New Roman" pitchFamily="1" charset="-52"/>
              </a:rPr>
              <a:t>ТО включает </a:t>
            </a:r>
            <a:r>
              <a:rPr lang="ru-RU" sz="4000" b="1" dirty="0">
                <a:latin typeface="Times New Roman" pitchFamily="1" charset="-52"/>
              </a:rPr>
              <a:t>надзор за работой ЭО, выполнение регулировок, периодических промывок, очисток и проветриваний помещений ТП.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400" dirty="0">
                <a:solidFill>
                  <a:srgbClr val="FF0000"/>
                </a:solidFill>
              </a:rPr>
              <a:t>Нерегламентированные ТО (НТО) </a:t>
            </a:r>
            <a:r>
              <a:rPr lang="ru-RU" sz="4400" dirty="0">
                <a:solidFill>
                  <a:srgbClr val="000000"/>
                </a:solidFill>
              </a:rPr>
              <a:t>- после проведения периодических </a:t>
            </a:r>
            <a:r>
              <a:rPr lang="ru-RU" sz="4400" dirty="0">
                <a:solidFill>
                  <a:srgbClr val="FF0000"/>
                </a:solidFill>
              </a:rPr>
              <a:t>ВО</a:t>
            </a:r>
            <a:r>
              <a:rPr lang="ru-RU" sz="4400" dirty="0">
                <a:solidFill>
                  <a:srgbClr val="000000"/>
                </a:solidFill>
              </a:rPr>
              <a:t>  и диагностики состояния </a:t>
            </a:r>
            <a:r>
              <a:rPr lang="ru-RU" sz="4400" dirty="0">
                <a:solidFill>
                  <a:srgbClr val="FF0000"/>
                </a:solidFill>
              </a:rPr>
              <a:t>ЭО</a:t>
            </a:r>
            <a:r>
              <a:rPr lang="ru-RU" sz="4400" dirty="0">
                <a:solidFill>
                  <a:srgbClr val="000000"/>
                </a:solidFill>
              </a:rPr>
              <a:t>. 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sz="4400" dirty="0">
              <a:solidFill>
                <a:srgbClr val="000000"/>
              </a:solidFill>
            </a:endParaRP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400" dirty="0">
                <a:solidFill>
                  <a:srgbClr val="FF0000"/>
                </a:solidFill>
              </a:rPr>
              <a:t>НТО</a:t>
            </a:r>
            <a:r>
              <a:rPr lang="ru-RU" sz="4400" dirty="0">
                <a:solidFill>
                  <a:srgbClr val="000000"/>
                </a:solidFill>
              </a:rPr>
              <a:t> производят с целью устранения дефектов во время кратковременной остановки </a:t>
            </a:r>
            <a:r>
              <a:rPr lang="ru-RU" sz="4400" dirty="0">
                <a:solidFill>
                  <a:srgbClr val="FF0000"/>
                </a:solidFill>
              </a:rPr>
              <a:t>ЭО сборных ТП.</a:t>
            </a:r>
          </a:p>
          <a:p>
            <a:pPr marL="107950" indent="0" algn="just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1. </a:t>
            </a:r>
            <a:r>
              <a:rPr lang="ru-RU" dirty="0">
                <a:solidFill>
                  <a:srgbClr val="000000"/>
                </a:solidFill>
              </a:rPr>
              <a:t>Проверка состояния ЭО, степени нагрева поверхности и определения нагрева контактных соединений.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2.</a:t>
            </a:r>
            <a:r>
              <a:rPr lang="ru-RU" dirty="0">
                <a:solidFill>
                  <a:srgbClr val="000000"/>
                </a:solidFill>
              </a:rPr>
              <a:t> Контроль наличия утечек трансформаторного масла, состояния заземлений, пропуска газов в газовом реле трансформатора. 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000000"/>
                </a:solidFill>
              </a:rPr>
              <a:t>Все нарушения и сведения о проведенном ТО заносят в </a:t>
            </a:r>
            <a:r>
              <a:rPr lang="ru-RU" dirty="0">
                <a:solidFill>
                  <a:srgbClr val="FF0000"/>
                </a:solidFill>
              </a:rPr>
              <a:t>«Сменный журнал по учету выявленных дефектов и работ ТО». </a:t>
            </a:r>
          </a:p>
          <a:p>
            <a:pPr marL="107950" indent="0" algn="just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398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lvl="1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ВЫВОДЫ.</a:t>
            </a:r>
          </a:p>
          <a:p>
            <a:pPr marL="107950" lvl="1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Таким образом,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ТО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-надежный, проверенный временем и экономически выгодный комплекс мер для продления рабочего ресурса электрооборудования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ЭО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) в период эксплуатации сборных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ТП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  <a:p>
            <a:pPr marL="107950" indent="0" algn="just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94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>
              <a:lnSpc>
                <a:spcPct val="110000"/>
              </a:lnSpc>
              <a:defRPr lang="ru-RU"/>
            </a:pPr>
            <a:endParaRPr lang="ru-RU" sz="4800" dirty="0">
              <a:solidFill>
                <a:srgbClr val="333399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lnSpc>
                <a:spcPct val="110000"/>
              </a:lnSpc>
              <a:defRPr lang="ru-RU"/>
            </a:pP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Знать назначение и состав проверок при ТО сборных ПС.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68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литература.</a:t>
            </a:r>
          </a:p>
          <a:p>
            <a:pPr lvl="1">
              <a:defRPr lang="ru-RU"/>
            </a:pP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Правила устройства электроустановок (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ПУЭ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 М: НОРМАТИКА, 2020. -  464с. </a:t>
            </a:r>
          </a:p>
          <a:p>
            <a:pPr lvl="1">
              <a:defRPr lang="ru-RU"/>
            </a:pP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Правила технической эксплуатации электроустановок потребителей (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ПТЭЭП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 М: НОРМАТИКА, 2020. </a:t>
            </a:r>
            <a:r>
              <a:rPr lang="ru-RU" sz="400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188с.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180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2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вопросы.</a:t>
            </a:r>
          </a:p>
          <a:p>
            <a:pPr algn="ctr">
              <a:lnSpc>
                <a:spcPct val="110000"/>
              </a:lnSpc>
              <a:defRPr lang="ru-RU"/>
            </a:pP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Введение.</a:t>
            </a:r>
          </a:p>
          <a:p>
            <a:pPr>
              <a:lnSpc>
                <a:spcPct val="110000"/>
              </a:lnSpc>
              <a:defRPr lang="ru-RU"/>
            </a:pP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Назначение и состав проверок при ТО электрических подстанций (ПС).</a:t>
            </a:r>
          </a:p>
          <a:p>
            <a:pPr>
              <a:lnSpc>
                <a:spcPct val="110000"/>
              </a:lnSpc>
              <a:defRPr lang="ru-RU"/>
            </a:pP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433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Введение.</a:t>
            </a:r>
          </a:p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ТО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-надежный, проверенный временем и экономически выгодный комплекс мер для продления рабочего ресурса электрооборудования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ЭО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при эксплуатации сборных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ПС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lvl="1">
              <a:defRPr lang="ru-RU"/>
            </a:pP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502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Правильно выполненное по графику ТО </a:t>
            </a:r>
            <a:r>
              <a:rPr lang="ru-RU" sz="44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основа безопасной эксплуатации сборных ПС.  </a:t>
            </a:r>
          </a:p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Выполнение ТО </a:t>
            </a:r>
            <a:r>
              <a:rPr lang="ru-RU" sz="44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важное условие по оперативному восстановлению электрической схемы сети в момент аварийной ситуации.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351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f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773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ctr">
              <a:buNone/>
              <a:defRPr lang="ru-RU"/>
            </a:pPr>
            <a:r>
              <a:rPr lang="ru-RU" sz="4000" b="1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</a:rPr>
              <a:t>1.Назначение и состав проверок при ТО сборных ПС.</a:t>
            </a:r>
          </a:p>
          <a:p>
            <a:pPr marL="0" indent="0">
              <a:buNone/>
              <a:defRPr lang="ru-RU"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надежного питания. </a:t>
            </a:r>
          </a:p>
          <a:p>
            <a:pPr marL="0" indent="0">
              <a:buNone/>
              <a:defRPr lang="ru-RU"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Минимизация простоев потребителей во время перебоев с электроснабжением. </a:t>
            </a:r>
          </a:p>
          <a:p>
            <a:pPr marL="0" indent="0">
              <a:buNone/>
              <a:defRPr lang="ru-RU"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Предупреждение выхода из строя ЭО за счет износа или неправильной эксплуатации с помощью своевременного выполнения ремонта.</a:t>
            </a:r>
          </a:p>
          <a:p>
            <a:pPr marL="0" indent="0">
              <a:buNone/>
              <a:defRPr lang="ru-RU"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Улучшение качества проведения работ по ремонту при небольших затратах на финансы, время и труд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000" b="1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</a:rPr>
              <a:t>Состав проверок при ТО. 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000" b="1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</a:rPr>
              <a:t>1. </a:t>
            </a:r>
            <a:r>
              <a:rPr lang="ru-RU" dirty="0"/>
              <a:t>Периодический визуальный осмотр (</a:t>
            </a:r>
            <a:r>
              <a:rPr lang="ru-RU" dirty="0">
                <a:solidFill>
                  <a:srgbClr val="FF0000"/>
                </a:solidFill>
              </a:rPr>
              <a:t>ВО</a:t>
            </a:r>
            <a:r>
              <a:rPr lang="ru-RU" dirty="0"/>
              <a:t>) ЭО без отключения от сети.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2. </a:t>
            </a:r>
            <a:r>
              <a:rPr lang="ru-RU" dirty="0"/>
              <a:t>Внеочередной ВО после срабатывания защит при отключении тока </a:t>
            </a:r>
            <a:r>
              <a:rPr lang="ru-RU" dirty="0">
                <a:solidFill>
                  <a:srgbClr val="FF0000"/>
                </a:solidFill>
              </a:rPr>
              <a:t>КЗ</a:t>
            </a:r>
            <a:r>
              <a:rPr lang="ru-RU" dirty="0"/>
              <a:t> (короткого замыкания). 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3. ВО</a:t>
            </a:r>
            <a:r>
              <a:rPr lang="ru-RU" dirty="0"/>
              <a:t> ячейки закрытого </a:t>
            </a:r>
            <a:r>
              <a:rPr lang="ru-RU" dirty="0">
                <a:solidFill>
                  <a:srgbClr val="FF0000"/>
                </a:solidFill>
              </a:rPr>
              <a:t>РУ</a:t>
            </a:r>
            <a:r>
              <a:rPr lang="ru-RU" dirty="0"/>
              <a:t>, через которые проходил ток </a:t>
            </a:r>
            <a:r>
              <a:rPr lang="ru-RU" dirty="0">
                <a:solidFill>
                  <a:srgbClr val="FF0000"/>
                </a:solidFill>
              </a:rPr>
              <a:t>КЗ</a:t>
            </a:r>
            <a:r>
              <a:rPr lang="ru-RU" dirty="0"/>
              <a:t>.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4.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Текущий ремонт </a:t>
            </a:r>
            <a:r>
              <a:rPr lang="ru-RU" dirty="0"/>
              <a:t>(</a:t>
            </a:r>
            <a:r>
              <a:rPr lang="ru-RU" dirty="0">
                <a:solidFill>
                  <a:srgbClr val="FF0000"/>
                </a:solidFill>
              </a:rPr>
              <a:t>ТР</a:t>
            </a:r>
            <a:r>
              <a:rPr lang="ru-RU" dirty="0"/>
              <a:t>) по графику ответственного за электрохозяйство.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376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Presentation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материалов</dc:title>
  <dc:subject>Тема 1</dc:subject>
  <dc:creator>Привалов Е.Е.</dc:creator>
  <cp:keywords>атом, ион и молекула</cp:keywords>
  <dc:description/>
  <cp:lastModifiedBy>Пользователь</cp:lastModifiedBy>
  <cp:revision>32</cp:revision>
  <dcterms:created xsi:type="dcterms:W3CDTF">2017-09-02T18:29:47Z</dcterms:created>
  <dcterms:modified xsi:type="dcterms:W3CDTF">2021-08-26T10:41:33Z</dcterms:modified>
</cp:coreProperties>
</file>